
<file path=[Content_Types].xml><?xml version="1.0" encoding="utf-8"?>
<Types xmlns="http://schemas.openxmlformats.org/package/2006/content-types">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8"/>
  </p:notesMasterIdLst>
  <p:sldIdLst>
    <p:sldId id="256" r:id="rId2"/>
    <p:sldId id="259" r:id="rId3"/>
    <p:sldId id="260" r:id="rId4"/>
    <p:sldId id="261" r:id="rId5"/>
    <p:sldId id="262" r:id="rId6"/>
    <p:sldId id="265" r:id="rId7"/>
  </p:sldIdLst>
  <p:sldSz cx="12192000" cy="6858000"/>
  <p:notesSz cx="6881813" cy="10002838"/>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9485" autoAdjust="0"/>
    <p:restoredTop sz="94660"/>
  </p:normalViewPr>
  <p:slideViewPr>
    <p:cSldViewPr snapToGrid="0">
      <p:cViewPr varScale="1">
        <p:scale>
          <a:sx n="69" d="100"/>
          <a:sy n="69" d="100"/>
        </p:scale>
        <p:origin x="924" y="60"/>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82119" cy="501879"/>
          </a:xfrm>
          <a:prstGeom prst="rect">
            <a:avLst/>
          </a:prstGeom>
        </p:spPr>
        <p:txBody>
          <a:bodyPr vert="horz" lIns="96478" tIns="48239" rIns="96478" bIns="48239" rtlCol="0"/>
          <a:lstStyle>
            <a:lvl1pPr algn="l">
              <a:defRPr sz="1300"/>
            </a:lvl1pPr>
          </a:lstStyle>
          <a:p>
            <a:endParaRPr lang="fr-FR"/>
          </a:p>
        </p:txBody>
      </p:sp>
      <p:sp>
        <p:nvSpPr>
          <p:cNvPr id="3" name="Espace réservé de la date 2"/>
          <p:cNvSpPr>
            <a:spLocks noGrp="1"/>
          </p:cNvSpPr>
          <p:nvPr>
            <p:ph type="dt" idx="1"/>
          </p:nvPr>
        </p:nvSpPr>
        <p:spPr>
          <a:xfrm>
            <a:off x="3898102" y="0"/>
            <a:ext cx="2982119" cy="501879"/>
          </a:xfrm>
          <a:prstGeom prst="rect">
            <a:avLst/>
          </a:prstGeom>
        </p:spPr>
        <p:txBody>
          <a:bodyPr vert="horz" lIns="96478" tIns="48239" rIns="96478" bIns="48239" rtlCol="0"/>
          <a:lstStyle>
            <a:lvl1pPr algn="r">
              <a:defRPr sz="1300"/>
            </a:lvl1pPr>
          </a:lstStyle>
          <a:p>
            <a:fld id="{7CCA5D54-E4BC-48F0-A953-34DB843BC6A8}" type="datetimeFigureOut">
              <a:rPr lang="fr-FR" smtClean="0"/>
              <a:pPr/>
              <a:t>24/03/2017</a:t>
            </a:fld>
            <a:endParaRPr lang="fr-FR"/>
          </a:p>
        </p:txBody>
      </p:sp>
      <p:sp>
        <p:nvSpPr>
          <p:cNvPr id="4" name="Espace réservé de l'image des diapositives 3"/>
          <p:cNvSpPr>
            <a:spLocks noGrp="1" noRot="1" noChangeAspect="1"/>
          </p:cNvSpPr>
          <p:nvPr>
            <p:ph type="sldImg" idx="2"/>
          </p:nvPr>
        </p:nvSpPr>
        <p:spPr>
          <a:xfrm>
            <a:off x="442913" y="1250950"/>
            <a:ext cx="5997575" cy="3375025"/>
          </a:xfrm>
          <a:prstGeom prst="rect">
            <a:avLst/>
          </a:prstGeom>
          <a:noFill/>
          <a:ln w="12700">
            <a:solidFill>
              <a:prstClr val="black"/>
            </a:solidFill>
          </a:ln>
        </p:spPr>
        <p:txBody>
          <a:bodyPr vert="horz" lIns="96478" tIns="48239" rIns="96478" bIns="48239" rtlCol="0" anchor="ctr"/>
          <a:lstStyle/>
          <a:p>
            <a:endParaRPr lang="fr-FR"/>
          </a:p>
        </p:txBody>
      </p:sp>
      <p:sp>
        <p:nvSpPr>
          <p:cNvPr id="5" name="Espace réservé des notes 4"/>
          <p:cNvSpPr>
            <a:spLocks noGrp="1"/>
          </p:cNvSpPr>
          <p:nvPr>
            <p:ph type="body" sz="quarter" idx="3"/>
          </p:nvPr>
        </p:nvSpPr>
        <p:spPr>
          <a:xfrm>
            <a:off x="688182" y="4813866"/>
            <a:ext cx="5505450" cy="3938617"/>
          </a:xfrm>
          <a:prstGeom prst="rect">
            <a:avLst/>
          </a:prstGeom>
        </p:spPr>
        <p:txBody>
          <a:bodyPr vert="horz" lIns="96478" tIns="48239" rIns="96478" bIns="48239" rtlCol="0"/>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9500961"/>
            <a:ext cx="2982119" cy="501878"/>
          </a:xfrm>
          <a:prstGeom prst="rect">
            <a:avLst/>
          </a:prstGeom>
        </p:spPr>
        <p:txBody>
          <a:bodyPr vert="horz" lIns="96478" tIns="48239" rIns="96478" bIns="48239" rtlCol="0" anchor="b"/>
          <a:lstStyle>
            <a:lvl1pPr algn="l">
              <a:defRPr sz="1300"/>
            </a:lvl1pPr>
          </a:lstStyle>
          <a:p>
            <a:endParaRPr lang="fr-FR"/>
          </a:p>
        </p:txBody>
      </p:sp>
      <p:sp>
        <p:nvSpPr>
          <p:cNvPr id="7" name="Espace réservé du numéro de diapositive 6"/>
          <p:cNvSpPr>
            <a:spLocks noGrp="1"/>
          </p:cNvSpPr>
          <p:nvPr>
            <p:ph type="sldNum" sz="quarter" idx="5"/>
          </p:nvPr>
        </p:nvSpPr>
        <p:spPr>
          <a:xfrm>
            <a:off x="3898102" y="9500961"/>
            <a:ext cx="2982119" cy="501878"/>
          </a:xfrm>
          <a:prstGeom prst="rect">
            <a:avLst/>
          </a:prstGeom>
        </p:spPr>
        <p:txBody>
          <a:bodyPr vert="horz" lIns="96478" tIns="48239" rIns="96478" bIns="48239" rtlCol="0" anchor="b"/>
          <a:lstStyle>
            <a:lvl1pPr algn="r">
              <a:defRPr sz="1300"/>
            </a:lvl1pPr>
          </a:lstStyle>
          <a:p>
            <a:fld id="{D5878566-67BE-46DB-8C39-2BD18AE1F4B8}" type="slidenum">
              <a:rPr lang="fr-FR" smtClean="0"/>
              <a:pPr/>
              <a:t>‹N°›</a:t>
            </a:fld>
            <a:endParaRPr lang="fr-FR"/>
          </a:p>
        </p:txBody>
      </p:sp>
    </p:spTree>
    <p:extLst>
      <p:ext uri="{BB962C8B-B14F-4D97-AF65-F5344CB8AC3E}">
        <p14:creationId xmlns:p14="http://schemas.microsoft.com/office/powerpoint/2010/main" val="120169070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p>
        </p:txBody>
      </p:sp>
      <p:sp>
        <p:nvSpPr>
          <p:cNvPr id="3" name="Sous-titr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Modifier le style des sous-titres du masque</a:t>
            </a:r>
          </a:p>
        </p:txBody>
      </p:sp>
      <p:sp>
        <p:nvSpPr>
          <p:cNvPr id="4" name="Espace réservé de la date 3"/>
          <p:cNvSpPr>
            <a:spLocks noGrp="1"/>
          </p:cNvSpPr>
          <p:nvPr>
            <p:ph type="dt" sz="half" idx="10"/>
          </p:nvPr>
        </p:nvSpPr>
        <p:spPr/>
        <p:txBody>
          <a:bodyPr/>
          <a:lstStyle/>
          <a:p>
            <a:fld id="{202C7725-2356-4D9F-AAED-587A53F52395}" type="datetime1">
              <a:rPr lang="fr-FR" smtClean="0"/>
              <a:t>24/03/2017</a:t>
            </a:fld>
            <a:endParaRPr lang="fr-FR"/>
          </a:p>
        </p:txBody>
      </p:sp>
      <p:sp>
        <p:nvSpPr>
          <p:cNvPr id="5" name="Espace réservé du pied de page 4"/>
          <p:cNvSpPr>
            <a:spLocks noGrp="1"/>
          </p:cNvSpPr>
          <p:nvPr>
            <p:ph type="ftr" sz="quarter" idx="11"/>
          </p:nvPr>
        </p:nvSpPr>
        <p:spPr/>
        <p:txBody>
          <a:bodyPr/>
          <a:lstStyle/>
          <a:p>
            <a:r>
              <a:rPr lang="fr-FR"/>
              <a:t>OSER 75 FHH 201703</a:t>
            </a:r>
          </a:p>
        </p:txBody>
      </p:sp>
      <p:sp>
        <p:nvSpPr>
          <p:cNvPr id="6" name="Espace réservé du numéro de diapositive 5"/>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97130423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
        <p:nvSpPr>
          <p:cNvPr id="3" name="Espace réservé du contenu 2"/>
          <p:cNvSpPr>
            <a:spLocks noGrp="1"/>
          </p:cNvSpPr>
          <p:nvPr>
            <p:ph idx="1"/>
          </p:nvPr>
        </p:nvSpPr>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p:cNvSpPr>
            <a:spLocks noGrp="1"/>
          </p:cNvSpPr>
          <p:nvPr>
            <p:ph type="dt" sz="half" idx="10"/>
          </p:nvPr>
        </p:nvSpPr>
        <p:spPr/>
        <p:txBody>
          <a:bodyPr/>
          <a:lstStyle/>
          <a:p>
            <a:fld id="{A05562A7-630F-492E-8556-3D81422F2320}" type="datetime1">
              <a:rPr lang="fr-FR" smtClean="0"/>
              <a:t>24/03/2017</a:t>
            </a:fld>
            <a:endParaRPr lang="fr-FR"/>
          </a:p>
        </p:txBody>
      </p:sp>
      <p:sp>
        <p:nvSpPr>
          <p:cNvPr id="5" name="Espace réservé du pied de page 4"/>
          <p:cNvSpPr>
            <a:spLocks noGrp="1"/>
          </p:cNvSpPr>
          <p:nvPr>
            <p:ph type="ftr" sz="quarter" idx="11"/>
          </p:nvPr>
        </p:nvSpPr>
        <p:spPr/>
        <p:txBody>
          <a:bodyPr/>
          <a:lstStyle/>
          <a:p>
            <a:r>
              <a:rPr lang="fr-FR"/>
              <a:t>OSER 75 FHH 201703</a:t>
            </a:r>
          </a:p>
        </p:txBody>
      </p:sp>
      <p:sp>
        <p:nvSpPr>
          <p:cNvPr id="6" name="Espace réservé du numéro de diapositive 5"/>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28947802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p:cNvSpPr>
            <a:spLocks noGrp="1"/>
          </p:cNvSpPr>
          <p:nvPr>
            <p:ph type="title"/>
          </p:nvPr>
        </p:nvSpPr>
        <p:spPr>
          <a:xfrm>
            <a:off x="831850" y="1709738"/>
            <a:ext cx="10515600" cy="2852737"/>
          </a:xfrm>
        </p:spPr>
        <p:txBody>
          <a:bodyPr anchor="b"/>
          <a:lstStyle>
            <a:lvl1pPr>
              <a:defRPr sz="6000"/>
            </a:lvl1pPr>
          </a:lstStyle>
          <a:p>
            <a:r>
              <a:rPr lang="fr-FR"/>
              <a:t>Modifiez le style du titre</a:t>
            </a:r>
          </a:p>
        </p:txBody>
      </p:sp>
      <p:sp>
        <p:nvSpPr>
          <p:cNvPr id="3" name="Espace réservé du texte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a:t>Modifier les styles du texte du masque</a:t>
            </a:r>
          </a:p>
        </p:txBody>
      </p:sp>
      <p:sp>
        <p:nvSpPr>
          <p:cNvPr id="4" name="Espace réservé de la date 3"/>
          <p:cNvSpPr>
            <a:spLocks noGrp="1"/>
          </p:cNvSpPr>
          <p:nvPr>
            <p:ph type="dt" sz="half" idx="10"/>
          </p:nvPr>
        </p:nvSpPr>
        <p:spPr/>
        <p:txBody>
          <a:bodyPr/>
          <a:lstStyle/>
          <a:p>
            <a:fld id="{44A74C9D-73C6-48F5-8F3B-1F9F93D878B8}" type="datetime1">
              <a:rPr lang="fr-FR" smtClean="0"/>
              <a:t>24/03/2017</a:t>
            </a:fld>
            <a:endParaRPr lang="fr-FR"/>
          </a:p>
        </p:txBody>
      </p:sp>
      <p:sp>
        <p:nvSpPr>
          <p:cNvPr id="5" name="Espace réservé du pied de page 4"/>
          <p:cNvSpPr>
            <a:spLocks noGrp="1"/>
          </p:cNvSpPr>
          <p:nvPr>
            <p:ph type="ftr" sz="quarter" idx="11"/>
          </p:nvPr>
        </p:nvSpPr>
        <p:spPr/>
        <p:txBody>
          <a:bodyPr/>
          <a:lstStyle/>
          <a:p>
            <a:r>
              <a:rPr lang="fr-FR"/>
              <a:t>OSER 75 FHH 201703</a:t>
            </a:r>
          </a:p>
        </p:txBody>
      </p:sp>
      <p:sp>
        <p:nvSpPr>
          <p:cNvPr id="6" name="Espace réservé du numéro de diapositive 5"/>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83368923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
        <p:nvSpPr>
          <p:cNvPr id="3" name="Espace réservé du contenu 2"/>
          <p:cNvSpPr>
            <a:spLocks noGrp="1"/>
          </p:cNvSpPr>
          <p:nvPr>
            <p:ph sz="half" idx="1"/>
          </p:nvPr>
        </p:nvSpPr>
        <p:spPr>
          <a:xfrm>
            <a:off x="838200" y="1825625"/>
            <a:ext cx="5181600" cy="435133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p:cNvSpPr>
            <a:spLocks noGrp="1"/>
          </p:cNvSpPr>
          <p:nvPr>
            <p:ph sz="half" idx="2"/>
          </p:nvPr>
        </p:nvSpPr>
        <p:spPr>
          <a:xfrm>
            <a:off x="6172200" y="1825625"/>
            <a:ext cx="5181600" cy="435133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4"/>
          <p:cNvSpPr>
            <a:spLocks noGrp="1"/>
          </p:cNvSpPr>
          <p:nvPr>
            <p:ph type="dt" sz="half" idx="10"/>
          </p:nvPr>
        </p:nvSpPr>
        <p:spPr/>
        <p:txBody>
          <a:bodyPr/>
          <a:lstStyle/>
          <a:p>
            <a:fld id="{170D074B-642C-44BE-B795-33D9CAC76CB6}" type="datetime1">
              <a:rPr lang="fr-FR" smtClean="0"/>
              <a:t>24/03/2017</a:t>
            </a:fld>
            <a:endParaRPr lang="fr-FR"/>
          </a:p>
        </p:txBody>
      </p:sp>
      <p:sp>
        <p:nvSpPr>
          <p:cNvPr id="6" name="Espace réservé du pied de page 5"/>
          <p:cNvSpPr>
            <a:spLocks noGrp="1"/>
          </p:cNvSpPr>
          <p:nvPr>
            <p:ph type="ftr" sz="quarter" idx="11"/>
          </p:nvPr>
        </p:nvSpPr>
        <p:spPr/>
        <p:txBody>
          <a:bodyPr/>
          <a:lstStyle/>
          <a:p>
            <a:r>
              <a:rPr lang="fr-FR"/>
              <a:t>OSER 75 FHH 201703</a:t>
            </a:r>
          </a:p>
        </p:txBody>
      </p:sp>
      <p:sp>
        <p:nvSpPr>
          <p:cNvPr id="7" name="Espace réservé du numéro de diapositive 6"/>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17635090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p:cNvSpPr>
            <a:spLocks noGrp="1"/>
          </p:cNvSpPr>
          <p:nvPr>
            <p:ph type="title"/>
          </p:nvPr>
        </p:nvSpPr>
        <p:spPr>
          <a:xfrm>
            <a:off x="839788" y="365125"/>
            <a:ext cx="10515600" cy="1325563"/>
          </a:xfrm>
        </p:spPr>
        <p:txBody>
          <a:bodyPr/>
          <a:lstStyle/>
          <a:p>
            <a:r>
              <a:rPr lang="fr-FR"/>
              <a:t>Modifiez le style du titre</a:t>
            </a:r>
          </a:p>
        </p:txBody>
      </p:sp>
      <p:sp>
        <p:nvSpPr>
          <p:cNvPr id="3" name="Espace réservé du texte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Modifier les styles du texte du masque</a:t>
            </a:r>
          </a:p>
        </p:txBody>
      </p:sp>
      <p:sp>
        <p:nvSpPr>
          <p:cNvPr id="4" name="Espace réservé du contenu 3"/>
          <p:cNvSpPr>
            <a:spLocks noGrp="1"/>
          </p:cNvSpPr>
          <p:nvPr>
            <p:ph sz="half" idx="2"/>
          </p:nvPr>
        </p:nvSpPr>
        <p:spPr>
          <a:xfrm>
            <a:off x="839788" y="2505075"/>
            <a:ext cx="5157787" cy="368458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u texte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Modifier les styles du texte du masque</a:t>
            </a:r>
          </a:p>
        </p:txBody>
      </p:sp>
      <p:sp>
        <p:nvSpPr>
          <p:cNvPr id="6" name="Espace réservé du contenu 5"/>
          <p:cNvSpPr>
            <a:spLocks noGrp="1"/>
          </p:cNvSpPr>
          <p:nvPr>
            <p:ph sz="quarter" idx="4"/>
          </p:nvPr>
        </p:nvSpPr>
        <p:spPr>
          <a:xfrm>
            <a:off x="6172200" y="2505075"/>
            <a:ext cx="5183188" cy="368458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7" name="Espace réservé de la date 6"/>
          <p:cNvSpPr>
            <a:spLocks noGrp="1"/>
          </p:cNvSpPr>
          <p:nvPr>
            <p:ph type="dt" sz="half" idx="10"/>
          </p:nvPr>
        </p:nvSpPr>
        <p:spPr/>
        <p:txBody>
          <a:bodyPr/>
          <a:lstStyle/>
          <a:p>
            <a:fld id="{8F040627-C954-4203-B69D-442795B9281D}" type="datetime1">
              <a:rPr lang="fr-FR" smtClean="0"/>
              <a:t>24/03/2017</a:t>
            </a:fld>
            <a:endParaRPr lang="fr-FR"/>
          </a:p>
        </p:txBody>
      </p:sp>
      <p:sp>
        <p:nvSpPr>
          <p:cNvPr id="8" name="Espace réservé du pied de page 7"/>
          <p:cNvSpPr>
            <a:spLocks noGrp="1"/>
          </p:cNvSpPr>
          <p:nvPr>
            <p:ph type="ftr" sz="quarter" idx="11"/>
          </p:nvPr>
        </p:nvSpPr>
        <p:spPr/>
        <p:txBody>
          <a:bodyPr/>
          <a:lstStyle/>
          <a:p>
            <a:r>
              <a:rPr lang="fr-FR"/>
              <a:t>OSER 75 FHH 201703</a:t>
            </a:r>
          </a:p>
        </p:txBody>
      </p:sp>
      <p:sp>
        <p:nvSpPr>
          <p:cNvPr id="9" name="Espace réservé du numéro de diapositive 8"/>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329297680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
        <p:nvSpPr>
          <p:cNvPr id="3" name="Espace réservé de la date 2"/>
          <p:cNvSpPr>
            <a:spLocks noGrp="1"/>
          </p:cNvSpPr>
          <p:nvPr>
            <p:ph type="dt" sz="half" idx="10"/>
          </p:nvPr>
        </p:nvSpPr>
        <p:spPr/>
        <p:txBody>
          <a:bodyPr/>
          <a:lstStyle/>
          <a:p>
            <a:fld id="{EA3BEA9A-5C84-4FCB-8EAC-6D71D6FE86AE}" type="datetime1">
              <a:rPr lang="fr-FR" smtClean="0"/>
              <a:t>24/03/2017</a:t>
            </a:fld>
            <a:endParaRPr lang="fr-FR"/>
          </a:p>
        </p:txBody>
      </p:sp>
      <p:sp>
        <p:nvSpPr>
          <p:cNvPr id="4" name="Espace réservé du pied de page 3"/>
          <p:cNvSpPr>
            <a:spLocks noGrp="1"/>
          </p:cNvSpPr>
          <p:nvPr>
            <p:ph type="ftr" sz="quarter" idx="11"/>
          </p:nvPr>
        </p:nvSpPr>
        <p:spPr/>
        <p:txBody>
          <a:bodyPr/>
          <a:lstStyle/>
          <a:p>
            <a:r>
              <a:rPr lang="fr-FR"/>
              <a:t>OSER 75 FHH 201703</a:t>
            </a:r>
          </a:p>
        </p:txBody>
      </p:sp>
      <p:sp>
        <p:nvSpPr>
          <p:cNvPr id="5" name="Espace réservé du numéro de diapositive 4"/>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216364943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p>
            <a:fld id="{666E816D-9CF0-428C-BE6D-31F349F9E88D}" type="datetime1">
              <a:rPr lang="fr-FR" smtClean="0"/>
              <a:t>24/03/2017</a:t>
            </a:fld>
            <a:endParaRPr lang="fr-FR"/>
          </a:p>
        </p:txBody>
      </p:sp>
      <p:sp>
        <p:nvSpPr>
          <p:cNvPr id="3" name="Espace réservé du pied de page 2"/>
          <p:cNvSpPr>
            <a:spLocks noGrp="1"/>
          </p:cNvSpPr>
          <p:nvPr>
            <p:ph type="ftr" sz="quarter" idx="11"/>
          </p:nvPr>
        </p:nvSpPr>
        <p:spPr/>
        <p:txBody>
          <a:bodyPr/>
          <a:lstStyle/>
          <a:p>
            <a:r>
              <a:rPr lang="fr-FR"/>
              <a:t>OSER 75 FHH 201703</a:t>
            </a:r>
          </a:p>
        </p:txBody>
      </p:sp>
      <p:sp>
        <p:nvSpPr>
          <p:cNvPr id="4" name="Espace réservé du numéro de diapositive 3"/>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48820091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du contenu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texte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Modifier les styles du texte du masque</a:t>
            </a:r>
          </a:p>
        </p:txBody>
      </p:sp>
      <p:sp>
        <p:nvSpPr>
          <p:cNvPr id="5" name="Espace réservé de la date 4"/>
          <p:cNvSpPr>
            <a:spLocks noGrp="1"/>
          </p:cNvSpPr>
          <p:nvPr>
            <p:ph type="dt" sz="half" idx="10"/>
          </p:nvPr>
        </p:nvSpPr>
        <p:spPr/>
        <p:txBody>
          <a:bodyPr/>
          <a:lstStyle/>
          <a:p>
            <a:fld id="{DF57F98E-A4B8-4A57-A1A3-E2ABC72512BD}" type="datetime1">
              <a:rPr lang="fr-FR" smtClean="0"/>
              <a:t>24/03/2017</a:t>
            </a:fld>
            <a:endParaRPr lang="fr-FR"/>
          </a:p>
        </p:txBody>
      </p:sp>
      <p:sp>
        <p:nvSpPr>
          <p:cNvPr id="6" name="Espace réservé du pied de page 5"/>
          <p:cNvSpPr>
            <a:spLocks noGrp="1"/>
          </p:cNvSpPr>
          <p:nvPr>
            <p:ph type="ftr" sz="quarter" idx="11"/>
          </p:nvPr>
        </p:nvSpPr>
        <p:spPr/>
        <p:txBody>
          <a:bodyPr/>
          <a:lstStyle/>
          <a:p>
            <a:r>
              <a:rPr lang="fr-FR"/>
              <a:t>OSER 75 FHH 201703</a:t>
            </a:r>
          </a:p>
        </p:txBody>
      </p:sp>
      <p:sp>
        <p:nvSpPr>
          <p:cNvPr id="7" name="Espace réservé du numéro de diapositive 6"/>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34994702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pour une image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Modifier les styles du texte du masque</a:t>
            </a:r>
          </a:p>
        </p:txBody>
      </p:sp>
      <p:sp>
        <p:nvSpPr>
          <p:cNvPr id="5" name="Espace réservé de la date 4"/>
          <p:cNvSpPr>
            <a:spLocks noGrp="1"/>
          </p:cNvSpPr>
          <p:nvPr>
            <p:ph type="dt" sz="half" idx="10"/>
          </p:nvPr>
        </p:nvSpPr>
        <p:spPr/>
        <p:txBody>
          <a:bodyPr/>
          <a:lstStyle/>
          <a:p>
            <a:fld id="{E8E3FC31-5669-44BC-A7B7-4AA17E469667}" type="datetime1">
              <a:rPr lang="fr-FR" smtClean="0"/>
              <a:t>24/03/2017</a:t>
            </a:fld>
            <a:endParaRPr lang="fr-FR"/>
          </a:p>
        </p:txBody>
      </p:sp>
      <p:sp>
        <p:nvSpPr>
          <p:cNvPr id="6" name="Espace réservé du pied de page 5"/>
          <p:cNvSpPr>
            <a:spLocks noGrp="1"/>
          </p:cNvSpPr>
          <p:nvPr>
            <p:ph type="ftr" sz="quarter" idx="11"/>
          </p:nvPr>
        </p:nvSpPr>
        <p:spPr/>
        <p:txBody>
          <a:bodyPr/>
          <a:lstStyle/>
          <a:p>
            <a:r>
              <a:rPr lang="fr-FR"/>
              <a:t>OSER 75 FHH 201703</a:t>
            </a:r>
          </a:p>
        </p:txBody>
      </p:sp>
      <p:sp>
        <p:nvSpPr>
          <p:cNvPr id="7" name="Espace réservé du numéro de diapositive 6"/>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2137539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a:t>Modifiez le style du titre</a:t>
            </a:r>
          </a:p>
        </p:txBody>
      </p:sp>
      <p:sp>
        <p:nvSpPr>
          <p:cNvPr id="3" name="Espace réservé du texte vertical 2"/>
          <p:cNvSpPr>
            <a:spLocks noGrp="1"/>
          </p:cNvSpPr>
          <p:nvPr>
            <p:ph type="body" orient="vert" idx="1"/>
          </p:nvPr>
        </p:nvSpPr>
        <p:spPr/>
        <p:txBody>
          <a:bodyPr vert="eaVert"/>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p:cNvSpPr>
            <a:spLocks noGrp="1"/>
          </p:cNvSpPr>
          <p:nvPr>
            <p:ph type="dt" sz="half" idx="10"/>
          </p:nvPr>
        </p:nvSpPr>
        <p:spPr/>
        <p:txBody>
          <a:bodyPr/>
          <a:lstStyle/>
          <a:p>
            <a:fld id="{2A7A1F29-860E-4452-9EFE-E91CD2E5DEDC}" type="datetime1">
              <a:rPr lang="fr-FR" smtClean="0"/>
              <a:t>24/03/2017</a:t>
            </a:fld>
            <a:endParaRPr lang="fr-FR"/>
          </a:p>
        </p:txBody>
      </p:sp>
      <p:sp>
        <p:nvSpPr>
          <p:cNvPr id="5" name="Espace réservé du pied de page 4"/>
          <p:cNvSpPr>
            <a:spLocks noGrp="1"/>
          </p:cNvSpPr>
          <p:nvPr>
            <p:ph type="ftr" sz="quarter" idx="11"/>
          </p:nvPr>
        </p:nvSpPr>
        <p:spPr/>
        <p:txBody>
          <a:bodyPr/>
          <a:lstStyle/>
          <a:p>
            <a:r>
              <a:rPr lang="fr-FR"/>
              <a:t>OSER 75 FHH 201703</a:t>
            </a:r>
          </a:p>
        </p:txBody>
      </p:sp>
      <p:sp>
        <p:nvSpPr>
          <p:cNvPr id="6" name="Espace réservé du numéro de diapositive 5"/>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419271706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p:cNvSpPr>
            <a:spLocks noGrp="1"/>
          </p:cNvSpPr>
          <p:nvPr>
            <p:ph type="title" orient="vert"/>
          </p:nvPr>
        </p:nvSpPr>
        <p:spPr>
          <a:xfrm>
            <a:off x="8724900" y="365125"/>
            <a:ext cx="2628900" cy="5811838"/>
          </a:xfrm>
        </p:spPr>
        <p:txBody>
          <a:bodyPr vert="eaVert"/>
          <a:lstStyle/>
          <a:p>
            <a:r>
              <a:rPr lang="fr-FR"/>
              <a:t>Modifiez le style du titre</a:t>
            </a:r>
          </a:p>
        </p:txBody>
      </p:sp>
      <p:sp>
        <p:nvSpPr>
          <p:cNvPr id="3" name="Espace réservé du texte vertical 2"/>
          <p:cNvSpPr>
            <a:spLocks noGrp="1"/>
          </p:cNvSpPr>
          <p:nvPr>
            <p:ph type="body" orient="vert" idx="1"/>
          </p:nvPr>
        </p:nvSpPr>
        <p:spPr>
          <a:xfrm>
            <a:off x="838200" y="365125"/>
            <a:ext cx="7734300" cy="5811838"/>
          </a:xfrm>
        </p:spPr>
        <p:txBody>
          <a:bodyPr vert="eaVert"/>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p:cNvSpPr>
            <a:spLocks noGrp="1"/>
          </p:cNvSpPr>
          <p:nvPr>
            <p:ph type="dt" sz="half" idx="10"/>
          </p:nvPr>
        </p:nvSpPr>
        <p:spPr/>
        <p:txBody>
          <a:bodyPr/>
          <a:lstStyle/>
          <a:p>
            <a:fld id="{C01F9C81-30CF-43C4-B2C7-FC2B8236F3AC}" type="datetime1">
              <a:rPr lang="fr-FR" smtClean="0"/>
              <a:t>24/03/2017</a:t>
            </a:fld>
            <a:endParaRPr lang="fr-FR"/>
          </a:p>
        </p:txBody>
      </p:sp>
      <p:sp>
        <p:nvSpPr>
          <p:cNvPr id="5" name="Espace réservé du pied de page 4"/>
          <p:cNvSpPr>
            <a:spLocks noGrp="1"/>
          </p:cNvSpPr>
          <p:nvPr>
            <p:ph type="ftr" sz="quarter" idx="11"/>
          </p:nvPr>
        </p:nvSpPr>
        <p:spPr/>
        <p:txBody>
          <a:bodyPr/>
          <a:lstStyle/>
          <a:p>
            <a:r>
              <a:rPr lang="fr-FR"/>
              <a:t>OSER 75 FHH 201703</a:t>
            </a:r>
          </a:p>
        </p:txBody>
      </p:sp>
      <p:sp>
        <p:nvSpPr>
          <p:cNvPr id="6" name="Espace réservé du numéro de diapositive 5"/>
          <p:cNvSpPr>
            <a:spLocks noGrp="1"/>
          </p:cNvSpPr>
          <p:nvPr>
            <p:ph type="sldNum" sz="quarter" idx="12"/>
          </p:nvPr>
        </p:nvSpPr>
        <p:spPr/>
        <p:txBody>
          <a:bodyPr/>
          <a:lstStyle/>
          <a:p>
            <a:fld id="{34F569A2-E1E5-4094-BBC1-18735723E42E}" type="slidenum">
              <a:rPr lang="fr-FR" smtClean="0"/>
              <a:pPr/>
              <a:t>‹N°›</a:t>
            </a:fld>
            <a:endParaRPr lang="fr-FR"/>
          </a:p>
        </p:txBody>
      </p:sp>
    </p:spTree>
    <p:extLst>
      <p:ext uri="{BB962C8B-B14F-4D97-AF65-F5344CB8AC3E}">
        <p14:creationId xmlns:p14="http://schemas.microsoft.com/office/powerpoint/2010/main" val="289207868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p>
        </p:txBody>
      </p:sp>
      <p:sp>
        <p:nvSpPr>
          <p:cNvPr id="3" name="Espace réservé du texte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671097B-47FD-4415-9330-E86D2999CBD5}" type="datetime1">
              <a:rPr lang="fr-FR" smtClean="0"/>
              <a:t>24/03/2017</a:t>
            </a:fld>
            <a:endParaRPr lang="fr-FR"/>
          </a:p>
        </p:txBody>
      </p:sp>
      <p:sp>
        <p:nvSpPr>
          <p:cNvPr id="5" name="Espace réservé du pied de page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fr-FR"/>
              <a:t>OSER 75 FHH 201703</a:t>
            </a:r>
          </a:p>
        </p:txBody>
      </p:sp>
      <p:sp>
        <p:nvSpPr>
          <p:cNvPr id="6" name="Espace réservé du numéro de diapositive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4F569A2-E1E5-4094-BBC1-18735723E42E}" type="slidenum">
              <a:rPr lang="fr-FR" smtClean="0"/>
              <a:pPr/>
              <a:t>‹N°›</a:t>
            </a:fld>
            <a:endParaRPr lang="fr-FR"/>
          </a:p>
        </p:txBody>
      </p:sp>
    </p:spTree>
    <p:extLst>
      <p:ext uri="{BB962C8B-B14F-4D97-AF65-F5344CB8AC3E}">
        <p14:creationId xmlns:p14="http://schemas.microsoft.com/office/powerpoint/2010/main" val="251139109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hyperlink" Target="mailto:martine.flejou@gmail.com" TargetMode="External"/><Relationship Id="rId2" Type="http://schemas.openxmlformats.org/officeDocument/2006/relationships/hyperlink" Target="mailto:fhdhotelans@orange.fr" TargetMode="External"/><Relationship Id="rId1" Type="http://schemas.openxmlformats.org/officeDocument/2006/relationships/slideLayout" Target="../slideLayouts/slideLayout2.xml"/><Relationship Id="rId6" Type="http://schemas.openxmlformats.org/officeDocument/2006/relationships/image" Target="../media/image2.emf"/><Relationship Id="rId5" Type="http://schemas.openxmlformats.org/officeDocument/2006/relationships/hyperlink" Target="http://www.oser75pourlemploi.org/" TargetMode="External"/><Relationship Id="rId4" Type="http://schemas.openxmlformats.org/officeDocument/2006/relationships/hyperlink" Target="mailto:contact@oser75pourlemploi.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a:xfrm>
            <a:off x="1524000" y="1419361"/>
            <a:ext cx="9144000" cy="1189844"/>
          </a:xfrm>
        </p:spPr>
        <p:txBody>
          <a:bodyPr>
            <a:normAutofit fontScale="90000"/>
          </a:bodyPr>
          <a:lstStyle/>
          <a:p>
            <a:br>
              <a:rPr lang="fr-FR" dirty="0"/>
            </a:br>
            <a:r>
              <a:rPr lang="fr-FR" dirty="0">
                <a:latin typeface="+mn-lt"/>
              </a:rPr>
              <a:t>O.S.E.R 75 POUR L’EMPLOI</a:t>
            </a:r>
          </a:p>
        </p:txBody>
      </p:sp>
      <p:sp>
        <p:nvSpPr>
          <p:cNvPr id="3" name="Sous-titre 2"/>
          <p:cNvSpPr>
            <a:spLocks noGrp="1"/>
          </p:cNvSpPr>
          <p:nvPr>
            <p:ph type="subTitle" idx="1"/>
          </p:nvPr>
        </p:nvSpPr>
        <p:spPr>
          <a:xfrm>
            <a:off x="1524000" y="2946935"/>
            <a:ext cx="9144000" cy="3303740"/>
          </a:xfrm>
        </p:spPr>
        <p:txBody>
          <a:bodyPr>
            <a:normAutofit/>
          </a:bodyPr>
          <a:lstStyle/>
          <a:p>
            <a:r>
              <a:rPr lang="fr-FR" b="1" u="sng" dirty="0"/>
              <a:t>O</a:t>
            </a:r>
            <a:r>
              <a:rPr lang="fr-FR" dirty="0"/>
              <a:t>UVERTURE ET </a:t>
            </a:r>
            <a:r>
              <a:rPr lang="fr-FR" b="1" u="sng" dirty="0"/>
              <a:t>S</a:t>
            </a:r>
            <a:r>
              <a:rPr lang="fr-FR" dirty="0"/>
              <a:t>OUTIEN POUR </a:t>
            </a:r>
            <a:r>
              <a:rPr lang="fr-FR" b="1" u="sng" dirty="0"/>
              <a:t>E</a:t>
            </a:r>
            <a:r>
              <a:rPr lang="fr-FR" dirty="0"/>
              <a:t>NTREPRENDRE ET </a:t>
            </a:r>
            <a:r>
              <a:rPr lang="fr-FR" b="1" u="sng" dirty="0"/>
              <a:t>R</a:t>
            </a:r>
            <a:r>
              <a:rPr lang="fr-FR" dirty="0"/>
              <a:t>EBONDIR</a:t>
            </a:r>
          </a:p>
          <a:p>
            <a:endParaRPr lang="fr-FR" dirty="0"/>
          </a:p>
          <a:p>
            <a:endParaRPr lang="fr-FR" b="1" dirty="0"/>
          </a:p>
          <a:p>
            <a:endParaRPr lang="fr-FR" b="1" dirty="0"/>
          </a:p>
          <a:p>
            <a:endParaRPr lang="fr-FR" dirty="0"/>
          </a:p>
        </p:txBody>
      </p:sp>
      <p:sp>
        <p:nvSpPr>
          <p:cNvPr id="4" name="Espace réservé du pied de page 3"/>
          <p:cNvSpPr>
            <a:spLocks noGrp="1"/>
          </p:cNvSpPr>
          <p:nvPr>
            <p:ph type="ftr" sz="quarter" idx="11"/>
          </p:nvPr>
        </p:nvSpPr>
        <p:spPr/>
        <p:txBody>
          <a:bodyPr/>
          <a:lstStyle/>
          <a:p>
            <a:r>
              <a:rPr lang="de-DE"/>
              <a:t>OSER 75 FHH 201703</a:t>
            </a:r>
            <a:endParaRPr lang="fr-FR"/>
          </a:p>
        </p:txBody>
      </p:sp>
      <p:pic>
        <p:nvPicPr>
          <p:cNvPr id="5" name="Imag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41361" y="344156"/>
            <a:ext cx="1965278" cy="911433"/>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1</a:t>
            </a:fld>
            <a:endParaRPr lang="fr-FR"/>
          </a:p>
        </p:txBody>
      </p:sp>
    </p:spTree>
    <p:extLst>
      <p:ext uri="{BB962C8B-B14F-4D97-AF65-F5344CB8AC3E}">
        <p14:creationId xmlns:p14="http://schemas.microsoft.com/office/powerpoint/2010/main" val="2682886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838200" y="305333"/>
            <a:ext cx="10515600" cy="1325563"/>
          </a:xfrm>
        </p:spPr>
        <p:txBody>
          <a:bodyPr>
            <a:normAutofit/>
          </a:bodyPr>
          <a:lstStyle/>
          <a:p>
            <a:r>
              <a:rPr lang="fr-FR" sz="2800" dirty="0"/>
              <a:t>			             </a:t>
            </a:r>
            <a:r>
              <a:rPr lang="fr-FR" sz="2800" b="1" dirty="0"/>
              <a:t>HISTORIQUE</a:t>
            </a:r>
          </a:p>
        </p:txBody>
      </p:sp>
      <p:sp>
        <p:nvSpPr>
          <p:cNvPr id="3" name="Espace réservé du contenu 2"/>
          <p:cNvSpPr>
            <a:spLocks noGrp="1"/>
          </p:cNvSpPr>
          <p:nvPr>
            <p:ph idx="1"/>
          </p:nvPr>
        </p:nvSpPr>
        <p:spPr>
          <a:xfrm>
            <a:off x="838200" y="1866177"/>
            <a:ext cx="10515600" cy="4351338"/>
          </a:xfrm>
        </p:spPr>
        <p:txBody>
          <a:bodyPr>
            <a:noAutofit/>
          </a:bodyPr>
          <a:lstStyle/>
          <a:p>
            <a:pPr marL="177800" indent="-177800"/>
            <a:r>
              <a:rPr lang="fr-FR" sz="2400" b="1" dirty="0"/>
              <a:t>1996: </a:t>
            </a:r>
            <a:r>
              <a:rPr lang="fr-FR" sz="2400" dirty="0"/>
              <a:t>création d’ OSER 78 pour l’Emploi</a:t>
            </a:r>
            <a:r>
              <a:rPr lang="fr-FR" sz="2400" b="1" dirty="0"/>
              <a:t> </a:t>
            </a:r>
            <a:r>
              <a:rPr lang="fr-FR" sz="2400" dirty="0"/>
              <a:t>avec le support des APEL* 78 et de Saint   	Jean </a:t>
            </a:r>
            <a:r>
              <a:rPr lang="fr-FR" sz="2400" dirty="0" err="1"/>
              <a:t>Hulst</a:t>
            </a:r>
            <a:r>
              <a:rPr lang="fr-FR" sz="2400" dirty="0"/>
              <a:t> pour créer un réseau avec les parents d’élèves et aider 	 	ceux en repositionnement professionnel.</a:t>
            </a:r>
          </a:p>
          <a:p>
            <a:endParaRPr lang="fr-FR" sz="2400" dirty="0"/>
          </a:p>
          <a:p>
            <a:r>
              <a:rPr lang="fr-FR" sz="2400" b="1" dirty="0"/>
              <a:t>2007:</a:t>
            </a:r>
            <a:r>
              <a:rPr lang="fr-FR" sz="2400" dirty="0"/>
              <a:t> création d’OSER 92 pour l’Emploi</a:t>
            </a:r>
          </a:p>
          <a:p>
            <a:pPr marL="0" indent="0">
              <a:buNone/>
            </a:pPr>
            <a:endParaRPr lang="fr-FR" sz="2400" dirty="0"/>
          </a:p>
          <a:p>
            <a:r>
              <a:rPr lang="fr-FR" sz="2400" b="1" dirty="0"/>
              <a:t>2014:</a:t>
            </a:r>
            <a:r>
              <a:rPr lang="fr-FR" sz="2400" dirty="0"/>
              <a:t> création d’OSER 75 pour l’Emploi  </a:t>
            </a:r>
          </a:p>
          <a:p>
            <a:pPr>
              <a:buNone/>
            </a:pPr>
            <a:endParaRPr lang="fr-FR" sz="2400" dirty="0"/>
          </a:p>
          <a:p>
            <a:pPr>
              <a:buNone/>
            </a:pPr>
            <a:r>
              <a:rPr lang="fr-FR" sz="2400" b="1" dirty="0">
                <a:solidFill>
                  <a:srgbClr val="00B050"/>
                </a:solidFill>
              </a:rPr>
              <a:t>* </a:t>
            </a:r>
            <a:r>
              <a:rPr lang="fr-FR" sz="1800" b="1" i="1" dirty="0">
                <a:solidFill>
                  <a:srgbClr val="00B050"/>
                </a:solidFill>
              </a:rPr>
              <a:t>En effet, l’initiative première de OSER a été inspirée par le souci de remédier aux désordres scolaires et familiaux qu’engendre le chômage. Ce sont des parents d’élèves qui ont constitué le premier réseau solidaire sous l’impulsion de la fondatrice </a:t>
            </a:r>
            <a:r>
              <a:rPr lang="fr-FR" sz="1800" b="1" i="1" dirty="0" err="1">
                <a:solidFill>
                  <a:srgbClr val="00B050"/>
                </a:solidFill>
              </a:rPr>
              <a:t>Noëlly</a:t>
            </a:r>
            <a:r>
              <a:rPr lang="fr-FR" sz="1800" b="1" i="1" dirty="0">
                <a:solidFill>
                  <a:srgbClr val="00B050"/>
                </a:solidFill>
              </a:rPr>
              <a:t> </a:t>
            </a:r>
            <a:r>
              <a:rPr lang="fr-FR" sz="1800" b="1" i="1" dirty="0" err="1">
                <a:solidFill>
                  <a:srgbClr val="00B050"/>
                </a:solidFill>
              </a:rPr>
              <a:t>Tangy</a:t>
            </a:r>
            <a:r>
              <a:rPr lang="fr-FR" sz="1800" b="1" i="1" dirty="0">
                <a:solidFill>
                  <a:srgbClr val="00B050"/>
                </a:solidFill>
              </a:rPr>
              <a:t>, membre de l’APEL de Saint Jean </a:t>
            </a:r>
            <a:r>
              <a:rPr lang="fr-FR" sz="1800" b="1" i="1" dirty="0" err="1">
                <a:solidFill>
                  <a:srgbClr val="00B050"/>
                </a:solidFill>
              </a:rPr>
              <a:t>Hulst</a:t>
            </a:r>
            <a:r>
              <a:rPr lang="fr-FR" sz="1800" b="1" i="1" dirty="0">
                <a:solidFill>
                  <a:srgbClr val="00B050"/>
                </a:solidFill>
              </a:rPr>
              <a:t>.</a:t>
            </a:r>
          </a:p>
          <a:p>
            <a:pPr marL="0" indent="0">
              <a:buNone/>
            </a:pPr>
            <a:endParaRPr lang="fr-FR" sz="2400" dirty="0"/>
          </a:p>
        </p:txBody>
      </p:sp>
      <p:sp>
        <p:nvSpPr>
          <p:cNvPr id="4" name="Espace réservé du pied de page 3"/>
          <p:cNvSpPr>
            <a:spLocks noGrp="1"/>
          </p:cNvSpPr>
          <p:nvPr>
            <p:ph type="ftr" sz="quarter" idx="11"/>
          </p:nvPr>
        </p:nvSpPr>
        <p:spPr/>
        <p:txBody>
          <a:bodyPr/>
          <a:lstStyle/>
          <a:p>
            <a:r>
              <a:rPr lang="fr-FR"/>
              <a:t>OSER 75 FHH 201703</a:t>
            </a:r>
          </a:p>
        </p:txBody>
      </p:sp>
      <p:pic>
        <p:nvPicPr>
          <p:cNvPr id="5" name="Image 4"/>
          <p:cNvPicPr>
            <a:picLocks noChangeAspect="1"/>
          </p:cNvPicPr>
          <p:nvPr/>
        </p:nvPicPr>
        <p:blipFill>
          <a:blip r:embed="rId2"/>
          <a:stretch>
            <a:fillRect/>
          </a:stretch>
        </p:blipFill>
        <p:spPr>
          <a:xfrm>
            <a:off x="838200" y="540614"/>
            <a:ext cx="1845857" cy="855000"/>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2</a:t>
            </a:fld>
            <a:endParaRPr lang="fr-FR"/>
          </a:p>
        </p:txBody>
      </p:sp>
    </p:spTree>
    <p:extLst>
      <p:ext uri="{BB962C8B-B14F-4D97-AF65-F5344CB8AC3E}">
        <p14:creationId xmlns:p14="http://schemas.microsoft.com/office/powerpoint/2010/main" val="248065548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838200" y="305333"/>
            <a:ext cx="10515600" cy="1325563"/>
          </a:xfrm>
        </p:spPr>
        <p:txBody>
          <a:bodyPr/>
          <a:lstStyle/>
          <a:p>
            <a:r>
              <a:rPr lang="fr-FR" b="1" dirty="0"/>
              <a:t>			</a:t>
            </a:r>
            <a:r>
              <a:rPr lang="fr-FR" sz="2800" b="1" dirty="0"/>
              <a:t>PEDAGOGIE ET SESSIONS PROPOSEES</a:t>
            </a:r>
            <a:endParaRPr lang="fr-FR" b="1" dirty="0"/>
          </a:p>
        </p:txBody>
      </p:sp>
      <p:sp>
        <p:nvSpPr>
          <p:cNvPr id="3" name="Espace réservé du contenu 2"/>
          <p:cNvSpPr>
            <a:spLocks noGrp="1"/>
          </p:cNvSpPr>
          <p:nvPr>
            <p:ph idx="1"/>
          </p:nvPr>
        </p:nvSpPr>
        <p:spPr>
          <a:xfrm>
            <a:off x="838200" y="1347945"/>
            <a:ext cx="10515600" cy="5277993"/>
          </a:xfrm>
        </p:spPr>
        <p:txBody>
          <a:bodyPr>
            <a:noAutofit/>
          </a:bodyPr>
          <a:lstStyle/>
          <a:p>
            <a:pPr marL="0" indent="0">
              <a:buNone/>
            </a:pPr>
            <a:r>
              <a:rPr lang="fr-FR" sz="2000" dirty="0"/>
              <a:t>Notre pédagogie est fondée sur :</a:t>
            </a:r>
            <a:endParaRPr lang="fr-FR" sz="1600" dirty="0"/>
          </a:p>
          <a:p>
            <a:pPr lvl="1"/>
            <a:r>
              <a:rPr lang="fr-FR" sz="1600" dirty="0"/>
              <a:t>Le travail en groupe, </a:t>
            </a:r>
          </a:p>
          <a:p>
            <a:pPr lvl="1"/>
            <a:r>
              <a:rPr lang="fr-FR" sz="1600" dirty="0"/>
              <a:t>L’effet miroir immédiat d’une douzaine de personnes (stagiaires et animateurs),</a:t>
            </a:r>
          </a:p>
          <a:p>
            <a:pPr lvl="1"/>
            <a:r>
              <a:rPr lang="fr-FR" sz="1600" dirty="0"/>
              <a:t>Un  Réseau « fermé » de professionnels en activité.</a:t>
            </a:r>
          </a:p>
          <a:p>
            <a:pPr marL="0" lvl="1" indent="0">
              <a:buNone/>
            </a:pPr>
            <a:r>
              <a:rPr lang="fr-FR" sz="2000" dirty="0"/>
              <a:t>Nos sessions s’articulent autour de 4 grands thèmes:</a:t>
            </a:r>
          </a:p>
          <a:p>
            <a:pPr marL="742950" lvl="2" indent="-285750"/>
            <a:r>
              <a:rPr lang="fr-FR" sz="1600" dirty="0"/>
              <a:t>La connaissance de soi,</a:t>
            </a:r>
          </a:p>
          <a:p>
            <a:pPr marL="742950" lvl="2" indent="-285750"/>
            <a:r>
              <a:rPr lang="fr-FR" sz="1600" dirty="0"/>
              <a:t>La construction d’un projet cohérent à partir des réalisations/compétences/motivations/ et marché,</a:t>
            </a:r>
          </a:p>
          <a:p>
            <a:pPr marL="742950" lvl="2" indent="-285750"/>
            <a:r>
              <a:rPr lang="fr-FR" sz="1600" dirty="0"/>
              <a:t>La communication écrite et verbale, CV, campagne, entretiens etc…</a:t>
            </a:r>
          </a:p>
          <a:p>
            <a:pPr marL="742950" lvl="2" indent="-285750"/>
            <a:r>
              <a:rPr lang="fr-FR" sz="1600" dirty="0"/>
              <a:t>La démarche réseau (approcher le « marché caché »)  </a:t>
            </a:r>
          </a:p>
          <a:p>
            <a:pPr marL="0" indent="0">
              <a:buNone/>
            </a:pPr>
            <a:r>
              <a:rPr lang="fr-FR" sz="2000"/>
              <a:t>Nous</a:t>
            </a:r>
            <a:r>
              <a:rPr lang="fr-FR" sz="1600"/>
              <a:t> </a:t>
            </a:r>
            <a:r>
              <a:rPr lang="fr-FR" sz="1600" dirty="0"/>
              <a:t>déployons 2 </a:t>
            </a:r>
            <a:r>
              <a:rPr lang="fr-FR" sz="1600"/>
              <a:t>types de </a:t>
            </a:r>
            <a:r>
              <a:rPr lang="fr-FR" sz="2000"/>
              <a:t>sessions</a:t>
            </a:r>
            <a:r>
              <a:rPr lang="fr-FR" sz="2000" dirty="0"/>
              <a:t> : </a:t>
            </a:r>
          </a:p>
          <a:p>
            <a:pPr lvl="1"/>
            <a:r>
              <a:rPr lang="fr-FR" sz="1600" dirty="0"/>
              <a:t>S.A.R (Session d’Approfondissement pour Rebondir) : pour cadres confirmés et dirigeants (durée des sessions = 6 semaines ),</a:t>
            </a:r>
          </a:p>
          <a:p>
            <a:pPr lvl="1"/>
            <a:r>
              <a:rPr lang="fr-FR" sz="1600" dirty="0"/>
              <a:t>S.J (Session Jeunes) : pour les jeunes (Bac+4/5) (durée des sessions =10 demi-journées).</a:t>
            </a:r>
          </a:p>
          <a:p>
            <a:pPr marL="0" lvl="0" indent="0">
              <a:buNone/>
            </a:pPr>
            <a:r>
              <a:rPr lang="fr-FR" sz="2000" dirty="0"/>
              <a:t>Avec à l’issue:</a:t>
            </a:r>
          </a:p>
          <a:p>
            <a:pPr lvl="1"/>
            <a:r>
              <a:rPr lang="fr-FR" sz="1600" dirty="0"/>
              <a:t>Un suivi post-session par des accompagnateurs  OSER 75 pour les stagiaires qui en ont besoin,</a:t>
            </a:r>
          </a:p>
          <a:p>
            <a:pPr lvl="1"/>
            <a:r>
              <a:rPr lang="fr-FR" sz="1600" dirty="0"/>
              <a:t>Un accès aux Réseaux OSER (&gt; 500 Professionnels),</a:t>
            </a:r>
          </a:p>
          <a:p>
            <a:pPr lvl="1"/>
            <a:r>
              <a:rPr lang="fr-FR" sz="1600" dirty="0"/>
              <a:t>Des réunions entre les stagiaires selon une fréquence définie par les différents groupes. </a:t>
            </a:r>
          </a:p>
          <a:p>
            <a:pPr marL="0" lvl="1" indent="0">
              <a:buNone/>
            </a:pPr>
            <a:endParaRPr lang="fr-FR" sz="1600" dirty="0"/>
          </a:p>
        </p:txBody>
      </p:sp>
      <p:sp>
        <p:nvSpPr>
          <p:cNvPr id="4" name="Espace réservé du pied de page 3"/>
          <p:cNvSpPr>
            <a:spLocks noGrp="1"/>
          </p:cNvSpPr>
          <p:nvPr>
            <p:ph type="ftr" sz="quarter" idx="11"/>
          </p:nvPr>
        </p:nvSpPr>
        <p:spPr/>
        <p:txBody>
          <a:bodyPr/>
          <a:lstStyle/>
          <a:p>
            <a:r>
              <a:rPr lang="fr-FR"/>
              <a:t>OSER 75 FHH 201703</a:t>
            </a:r>
          </a:p>
        </p:txBody>
      </p:sp>
      <p:pic>
        <p:nvPicPr>
          <p:cNvPr id="5" name="Image 4"/>
          <p:cNvPicPr>
            <a:picLocks noChangeAspect="1"/>
          </p:cNvPicPr>
          <p:nvPr/>
        </p:nvPicPr>
        <p:blipFill>
          <a:blip r:embed="rId2"/>
          <a:stretch>
            <a:fillRect/>
          </a:stretch>
        </p:blipFill>
        <p:spPr>
          <a:xfrm>
            <a:off x="838200" y="540614"/>
            <a:ext cx="1845857" cy="855000"/>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3</a:t>
            </a:fld>
            <a:endParaRPr lang="fr-FR"/>
          </a:p>
        </p:txBody>
      </p:sp>
    </p:spTree>
    <p:extLst>
      <p:ext uri="{BB962C8B-B14F-4D97-AF65-F5344CB8AC3E}">
        <p14:creationId xmlns:p14="http://schemas.microsoft.com/office/powerpoint/2010/main" val="130125217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838200" y="305333"/>
            <a:ext cx="10515600" cy="1325563"/>
          </a:xfrm>
        </p:spPr>
        <p:txBody>
          <a:bodyPr>
            <a:normAutofit/>
          </a:bodyPr>
          <a:lstStyle/>
          <a:p>
            <a:r>
              <a:rPr lang="fr-FR" sz="2800" b="1" dirty="0"/>
              <a:t>		      		PROFIL DES STAGIAIRES </a:t>
            </a:r>
            <a:br>
              <a:rPr lang="fr-FR" sz="2800" b="1" dirty="0"/>
            </a:br>
            <a:r>
              <a:rPr lang="fr-FR" sz="2800" b="1" dirty="0"/>
              <a:t>			ET DATES DES PROCHAINES SESSIONS</a:t>
            </a:r>
          </a:p>
        </p:txBody>
      </p:sp>
      <p:sp>
        <p:nvSpPr>
          <p:cNvPr id="3" name="Espace réservé du contenu 2"/>
          <p:cNvSpPr>
            <a:spLocks noGrp="1"/>
          </p:cNvSpPr>
          <p:nvPr>
            <p:ph idx="1"/>
          </p:nvPr>
        </p:nvSpPr>
        <p:spPr>
          <a:xfrm>
            <a:off x="838200" y="1579961"/>
            <a:ext cx="10515600" cy="4351338"/>
          </a:xfrm>
        </p:spPr>
        <p:txBody>
          <a:bodyPr>
            <a:normAutofit/>
          </a:bodyPr>
          <a:lstStyle/>
          <a:p>
            <a:r>
              <a:rPr lang="fr-FR" sz="2400" dirty="0"/>
              <a:t>Profils des stagiaires</a:t>
            </a:r>
          </a:p>
          <a:p>
            <a:pPr lvl="1"/>
            <a:r>
              <a:rPr lang="fr-FR" sz="1800" dirty="0"/>
              <a:t>Stagiaires d’un niveau académique Bac +4/5 (universitaires, diplômés des grandes écoles d’ingénieurs   ou commerciales,…. (nb: nous orientons les stagiaires qui ont des difficultés personnelles /psychologiques vers d’autres associations),</a:t>
            </a:r>
          </a:p>
          <a:p>
            <a:pPr lvl="1"/>
            <a:r>
              <a:rPr lang="fr-FR" sz="1800" dirty="0"/>
              <a:t>Projet professionnel pas nécessairement arrêté,</a:t>
            </a:r>
          </a:p>
          <a:p>
            <a:pPr lvl="1"/>
            <a:r>
              <a:rPr lang="fr-FR" sz="1800" dirty="0"/>
              <a:t>Forte motivation, </a:t>
            </a:r>
          </a:p>
          <a:p>
            <a:pPr lvl="1"/>
            <a:r>
              <a:rPr lang="fr-FR" sz="1800" dirty="0"/>
              <a:t>Capacité et volonté de travailler en groupe (donner pour recevoir)</a:t>
            </a:r>
          </a:p>
          <a:p>
            <a:pPr marL="627063" lvl="2" indent="-169863"/>
            <a:r>
              <a:rPr lang="fr-FR" dirty="0"/>
              <a:t> S.A.R : stagiaires entre 32 et 60 ans,</a:t>
            </a:r>
          </a:p>
          <a:p>
            <a:pPr marL="627063" lvl="2" indent="-169863"/>
            <a:r>
              <a:rPr lang="fr-FR" dirty="0"/>
              <a:t> S.J: stagiaires entre 25 et 32 ans.</a:t>
            </a:r>
          </a:p>
          <a:p>
            <a:pPr marL="177800" lvl="2" indent="-177800"/>
            <a:endParaRPr lang="fr-FR" dirty="0"/>
          </a:p>
          <a:p>
            <a:pPr marL="177800" lvl="2" indent="-177800"/>
            <a:r>
              <a:rPr lang="fr-FR" sz="2400" dirty="0"/>
              <a:t>Dates et coût par participant des sessions 2017 - OSER 75 à PARIS 15ème:</a:t>
            </a:r>
          </a:p>
          <a:p>
            <a:pPr marL="742950" lvl="3" indent="-285750"/>
            <a:r>
              <a:rPr lang="fr-FR" dirty="0"/>
              <a:t>S.A.R : 12/01 au 01/03; 27/04 au 14/06; 14/09 au18/10; 17/11 au 13/12 (coût = 300€)</a:t>
            </a:r>
          </a:p>
          <a:p>
            <a:pPr marL="742950" lvl="3" indent="-285750"/>
            <a:r>
              <a:rPr lang="fr-FR" dirty="0"/>
              <a:t>S.J : 18/01 au 01/02; 15/03 au 29/03; 10/05 au 24/05; 20/09 au 04/10; 06/12 au 20/12 (coût = 100€)</a:t>
            </a:r>
          </a:p>
          <a:p>
            <a:pPr marL="742950" lvl="3" indent="-285750">
              <a:buFont typeface="Wingdings" panose="05000000000000000000" pitchFamily="2" charset="2"/>
              <a:buChar char="Ø"/>
            </a:pPr>
            <a:endParaRPr lang="fr-FR" dirty="0"/>
          </a:p>
          <a:p>
            <a:pPr marL="800100" lvl="2" indent="-342900">
              <a:buFont typeface="Wingdings" panose="05000000000000000000" pitchFamily="2" charset="2"/>
              <a:buChar char="Ø"/>
            </a:pPr>
            <a:endParaRPr lang="fr-FR" dirty="0"/>
          </a:p>
          <a:p>
            <a:pPr marL="457200" lvl="1" indent="0">
              <a:buNone/>
            </a:pPr>
            <a:endParaRPr lang="fr-FR" sz="2000" dirty="0"/>
          </a:p>
        </p:txBody>
      </p:sp>
      <p:sp>
        <p:nvSpPr>
          <p:cNvPr id="4" name="Espace réservé du pied de page 3"/>
          <p:cNvSpPr>
            <a:spLocks noGrp="1"/>
          </p:cNvSpPr>
          <p:nvPr>
            <p:ph type="ftr" sz="quarter" idx="11"/>
          </p:nvPr>
        </p:nvSpPr>
        <p:spPr/>
        <p:txBody>
          <a:bodyPr/>
          <a:lstStyle/>
          <a:p>
            <a:r>
              <a:rPr lang="fr-FR"/>
              <a:t>OSER 75 FHH 201703</a:t>
            </a:r>
          </a:p>
        </p:txBody>
      </p:sp>
      <p:pic>
        <p:nvPicPr>
          <p:cNvPr id="5" name="Image 4"/>
          <p:cNvPicPr>
            <a:picLocks noChangeAspect="1"/>
          </p:cNvPicPr>
          <p:nvPr/>
        </p:nvPicPr>
        <p:blipFill>
          <a:blip r:embed="rId2"/>
          <a:stretch>
            <a:fillRect/>
          </a:stretch>
        </p:blipFill>
        <p:spPr>
          <a:xfrm>
            <a:off x="838200" y="540614"/>
            <a:ext cx="1845857" cy="855000"/>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4</a:t>
            </a:fld>
            <a:endParaRPr lang="fr-FR"/>
          </a:p>
        </p:txBody>
      </p:sp>
    </p:spTree>
    <p:extLst>
      <p:ext uri="{BB962C8B-B14F-4D97-AF65-F5344CB8AC3E}">
        <p14:creationId xmlns:p14="http://schemas.microsoft.com/office/powerpoint/2010/main" val="353180175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838200" y="305333"/>
            <a:ext cx="10515600" cy="1325563"/>
          </a:xfrm>
        </p:spPr>
        <p:txBody>
          <a:bodyPr>
            <a:normAutofit/>
          </a:bodyPr>
          <a:lstStyle/>
          <a:p>
            <a:r>
              <a:rPr lang="fr-FR" sz="2800" b="1" dirty="0"/>
              <a:t>		   OSER POUR L’EMPLOI EN QUELQUES CHIFFRES</a:t>
            </a:r>
          </a:p>
        </p:txBody>
      </p:sp>
      <p:sp>
        <p:nvSpPr>
          <p:cNvPr id="3" name="Espace réservé du contenu 2"/>
          <p:cNvSpPr>
            <a:spLocks noGrp="1"/>
          </p:cNvSpPr>
          <p:nvPr>
            <p:ph idx="1"/>
          </p:nvPr>
        </p:nvSpPr>
        <p:spPr>
          <a:xfrm>
            <a:off x="838200" y="1689145"/>
            <a:ext cx="10844284" cy="4351338"/>
          </a:xfrm>
        </p:spPr>
        <p:txBody>
          <a:bodyPr>
            <a:normAutofit/>
          </a:bodyPr>
          <a:lstStyle/>
          <a:p>
            <a:pPr marL="457200" lvl="2" indent="0">
              <a:buNone/>
            </a:pPr>
            <a:endParaRPr lang="fr-FR" dirty="0"/>
          </a:p>
          <a:p>
            <a:pPr marL="1528763" indent="-1528763">
              <a:buNone/>
            </a:pPr>
            <a:r>
              <a:rPr lang="fr-FR" b="1" dirty="0"/>
              <a:t>OSER 78</a:t>
            </a:r>
            <a:r>
              <a:rPr lang="fr-FR" dirty="0"/>
              <a:t> : </a:t>
            </a:r>
            <a:r>
              <a:rPr lang="fr-FR" b="1" dirty="0"/>
              <a:t>&gt; 140 cadres</a:t>
            </a:r>
            <a:r>
              <a:rPr lang="fr-FR" dirty="0"/>
              <a:t> accompagnés par an ; 50 bénévoles et 50 accompagnateurs</a:t>
            </a:r>
            <a:endParaRPr lang="fr-FR" sz="2400" dirty="0"/>
          </a:p>
          <a:p>
            <a:pPr marL="0" indent="0">
              <a:buNone/>
            </a:pPr>
            <a:r>
              <a:rPr lang="fr-FR" dirty="0"/>
              <a:t> </a:t>
            </a:r>
            <a:endParaRPr lang="fr-FR" sz="2400" dirty="0"/>
          </a:p>
          <a:p>
            <a:pPr marL="0" indent="0">
              <a:buNone/>
            </a:pPr>
            <a:r>
              <a:rPr lang="fr-FR" b="1" dirty="0"/>
              <a:t>OSER 75 : </a:t>
            </a:r>
            <a:r>
              <a:rPr lang="fr-FR" dirty="0"/>
              <a:t>à ce jour : 26 bénévoles &amp; 150 stagiaires formés</a:t>
            </a:r>
            <a:r>
              <a:rPr lang="fr-FR" b="1" dirty="0"/>
              <a:t>, </a:t>
            </a:r>
            <a:endParaRPr lang="fr-FR" sz="2400" dirty="0"/>
          </a:p>
          <a:p>
            <a:pPr marL="0" indent="0">
              <a:buNone/>
            </a:pPr>
            <a:endParaRPr lang="fr-FR" sz="2400" dirty="0"/>
          </a:p>
          <a:p>
            <a:pPr marL="0" indent="0">
              <a:buNone/>
            </a:pPr>
            <a:endParaRPr lang="fr-FR" sz="2400" dirty="0"/>
          </a:p>
          <a:p>
            <a:pPr marL="0" indent="0" algn="ctr">
              <a:buNone/>
            </a:pPr>
            <a:r>
              <a:rPr lang="fr-FR" b="1" i="1" dirty="0">
                <a:solidFill>
                  <a:srgbClr val="00B050"/>
                </a:solidFill>
              </a:rPr>
              <a:t>65% des stagiaires formés retrouvent un emploi dans l’année.</a:t>
            </a:r>
            <a:endParaRPr lang="fr-FR" sz="2400" b="1" i="1" dirty="0">
              <a:solidFill>
                <a:srgbClr val="00B050"/>
              </a:solidFill>
            </a:endParaRPr>
          </a:p>
          <a:p>
            <a:pPr marL="457200" lvl="1" indent="0">
              <a:buNone/>
            </a:pPr>
            <a:endParaRPr lang="fr-FR" sz="2000" dirty="0"/>
          </a:p>
        </p:txBody>
      </p:sp>
      <p:sp>
        <p:nvSpPr>
          <p:cNvPr id="4" name="Espace réservé du pied de page 3"/>
          <p:cNvSpPr>
            <a:spLocks noGrp="1"/>
          </p:cNvSpPr>
          <p:nvPr>
            <p:ph type="ftr" sz="quarter" idx="11"/>
          </p:nvPr>
        </p:nvSpPr>
        <p:spPr/>
        <p:txBody>
          <a:bodyPr/>
          <a:lstStyle/>
          <a:p>
            <a:r>
              <a:rPr lang="fr-FR"/>
              <a:t>OSER 75 FHH 201703</a:t>
            </a:r>
          </a:p>
        </p:txBody>
      </p:sp>
      <p:pic>
        <p:nvPicPr>
          <p:cNvPr id="5" name="Image 4"/>
          <p:cNvPicPr>
            <a:picLocks noChangeAspect="1"/>
          </p:cNvPicPr>
          <p:nvPr/>
        </p:nvPicPr>
        <p:blipFill>
          <a:blip r:embed="rId2"/>
          <a:stretch>
            <a:fillRect/>
          </a:stretch>
        </p:blipFill>
        <p:spPr>
          <a:xfrm>
            <a:off x="838200" y="540614"/>
            <a:ext cx="1845857" cy="855000"/>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5</a:t>
            </a:fld>
            <a:endParaRPr lang="fr-FR"/>
          </a:p>
        </p:txBody>
      </p:sp>
    </p:spTree>
    <p:extLst>
      <p:ext uri="{BB962C8B-B14F-4D97-AF65-F5344CB8AC3E}">
        <p14:creationId xmlns:p14="http://schemas.microsoft.com/office/powerpoint/2010/main" val="50137797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838200" y="305333"/>
            <a:ext cx="10515600" cy="1325563"/>
          </a:xfrm>
        </p:spPr>
        <p:txBody>
          <a:bodyPr>
            <a:normAutofit/>
          </a:bodyPr>
          <a:lstStyle/>
          <a:p>
            <a:r>
              <a:rPr lang="fr-FR" sz="2800" b="1" dirty="0"/>
              <a:t>		     VOS CONTACTS CHEZ OSER 75 POUR L’EMPLOI</a:t>
            </a:r>
          </a:p>
        </p:txBody>
      </p:sp>
      <p:sp>
        <p:nvSpPr>
          <p:cNvPr id="3" name="Espace réservé du contenu 2"/>
          <p:cNvSpPr>
            <a:spLocks noGrp="1"/>
          </p:cNvSpPr>
          <p:nvPr>
            <p:ph idx="1"/>
          </p:nvPr>
        </p:nvSpPr>
        <p:spPr>
          <a:xfrm>
            <a:off x="838200" y="1395614"/>
            <a:ext cx="10844284" cy="4644869"/>
          </a:xfrm>
        </p:spPr>
        <p:txBody>
          <a:bodyPr>
            <a:noAutofit/>
          </a:bodyPr>
          <a:lstStyle/>
          <a:p>
            <a:pPr marL="742950" lvl="3" indent="-285750">
              <a:buFont typeface="Wingdings" panose="05000000000000000000" pitchFamily="2" charset="2"/>
              <a:buChar char="Ø"/>
            </a:pPr>
            <a:endParaRPr lang="fr-FR" dirty="0"/>
          </a:p>
          <a:p>
            <a:pPr marL="0" indent="0">
              <a:buNone/>
            </a:pPr>
            <a:r>
              <a:rPr lang="fr-FR" sz="1800" b="1" dirty="0"/>
              <a:t>François-Henri d’HOTELANS  </a:t>
            </a:r>
            <a:r>
              <a:rPr lang="fr-FR" sz="1800"/>
              <a:t>(Président)</a:t>
            </a:r>
            <a:r>
              <a:rPr lang="fr-FR" sz="1800" dirty="0"/>
              <a:t>		</a:t>
            </a:r>
            <a:r>
              <a:rPr lang="fr-FR" sz="1800"/>
              <a:t>		</a:t>
            </a:r>
            <a:r>
              <a:rPr lang="fr-FR" sz="1800" b="1"/>
              <a:t>Martine </a:t>
            </a:r>
            <a:r>
              <a:rPr lang="fr-FR" sz="1800" b="1" dirty="0"/>
              <a:t>FLEJOU  </a:t>
            </a:r>
            <a:r>
              <a:rPr lang="fr-FR" sz="1800" dirty="0"/>
              <a:t>(Vice-Présidente)</a:t>
            </a:r>
          </a:p>
          <a:p>
            <a:pPr marL="0" indent="0">
              <a:buNone/>
            </a:pPr>
            <a:r>
              <a:rPr lang="fr-FR" sz="1800" b="1" dirty="0"/>
              <a:t>Tél : 06 07 88 26 48	</a:t>
            </a:r>
            <a:r>
              <a:rPr lang="fr-FR" sz="1800" dirty="0"/>
              <a:t>		 			                  </a:t>
            </a:r>
            <a:r>
              <a:rPr lang="fr-FR" sz="1800" b="1" dirty="0"/>
              <a:t>Tél: 06 61 31 41 65</a:t>
            </a:r>
          </a:p>
          <a:p>
            <a:pPr marL="0" indent="0">
              <a:buNone/>
            </a:pPr>
            <a:r>
              <a:rPr lang="fr-FR" sz="1800" b="1" u="sng" dirty="0">
                <a:hlinkClick r:id="rId2"/>
              </a:rPr>
              <a:t>fhdhotelans@orange.fr</a:t>
            </a:r>
            <a:r>
              <a:rPr lang="fr-FR" sz="1800" b="1" dirty="0"/>
              <a:t>					                  </a:t>
            </a:r>
            <a:r>
              <a:rPr lang="fr-FR" sz="1800" b="1" dirty="0">
                <a:hlinkClick r:id="rId3"/>
              </a:rPr>
              <a:t>martine.flejou@gmail.com</a:t>
            </a:r>
            <a:endParaRPr lang="fr-FR" sz="1800" dirty="0"/>
          </a:p>
          <a:p>
            <a:pPr marL="0" indent="0">
              <a:buNone/>
            </a:pPr>
            <a:endParaRPr lang="fr-FR" sz="1800" b="1" dirty="0"/>
          </a:p>
          <a:p>
            <a:pPr marL="0" indent="0">
              <a:buNone/>
            </a:pPr>
            <a:r>
              <a:rPr lang="fr-FR" sz="1800" b="1" dirty="0"/>
              <a:t>                                                                                                            </a:t>
            </a:r>
            <a:endParaRPr lang="fr-FR" sz="1800" dirty="0"/>
          </a:p>
          <a:p>
            <a:pPr marL="0" indent="0">
              <a:buNone/>
            </a:pPr>
            <a:r>
              <a:rPr lang="fr-FR" sz="1800" b="1" dirty="0"/>
              <a:t>Association OSER 75 pour l’Emploi</a:t>
            </a:r>
            <a:endParaRPr lang="fr-FR" sz="1800" dirty="0"/>
          </a:p>
          <a:p>
            <a:pPr marL="0" indent="0">
              <a:buNone/>
            </a:pPr>
            <a:r>
              <a:rPr lang="fr-FR" sz="1800" dirty="0"/>
              <a:t>MDA XVI</a:t>
            </a:r>
            <a:r>
              <a:rPr lang="fr-FR" sz="1800" i="1" dirty="0"/>
              <a:t>°-</a:t>
            </a:r>
            <a:r>
              <a:rPr lang="fr-FR" sz="1800" dirty="0"/>
              <a:t> 14 avenue René Boylesve  - 75016 Paris</a:t>
            </a:r>
          </a:p>
          <a:p>
            <a:pPr marL="0" indent="0">
              <a:buNone/>
            </a:pPr>
            <a:r>
              <a:rPr lang="fr-FR" sz="1800" b="1" dirty="0"/>
              <a:t>Tél : 06.89.75.44.66          </a:t>
            </a:r>
            <a:endParaRPr lang="fr-FR" sz="1800" dirty="0"/>
          </a:p>
          <a:p>
            <a:pPr marL="0" indent="0">
              <a:buNone/>
            </a:pPr>
            <a:r>
              <a:rPr lang="fr-FR" sz="1800" b="1" u="sng" dirty="0">
                <a:hlinkClick r:id="rId4"/>
              </a:rPr>
              <a:t>contact@oser75pourlemploi.org</a:t>
            </a:r>
            <a:endParaRPr lang="fr-FR" sz="1800" dirty="0"/>
          </a:p>
          <a:p>
            <a:pPr marL="0" indent="0">
              <a:buNone/>
            </a:pPr>
            <a:r>
              <a:rPr lang="fr-FR" sz="1800" b="1" u="sng" dirty="0">
                <a:hlinkClick r:id="rId5"/>
              </a:rPr>
              <a:t>www.oser75pourlemploi.org</a:t>
            </a:r>
            <a:endParaRPr lang="fr-FR" sz="1800" dirty="0"/>
          </a:p>
        </p:txBody>
      </p:sp>
      <p:sp>
        <p:nvSpPr>
          <p:cNvPr id="4" name="Espace réservé du pied de page 3"/>
          <p:cNvSpPr>
            <a:spLocks noGrp="1"/>
          </p:cNvSpPr>
          <p:nvPr>
            <p:ph type="ftr" sz="quarter" idx="11"/>
          </p:nvPr>
        </p:nvSpPr>
        <p:spPr/>
        <p:txBody>
          <a:bodyPr/>
          <a:lstStyle/>
          <a:p>
            <a:r>
              <a:rPr lang="fr-FR"/>
              <a:t>OSER 75 FHH 201703</a:t>
            </a:r>
          </a:p>
        </p:txBody>
      </p:sp>
      <p:pic>
        <p:nvPicPr>
          <p:cNvPr id="5" name="Image 4"/>
          <p:cNvPicPr>
            <a:picLocks noChangeAspect="1"/>
          </p:cNvPicPr>
          <p:nvPr/>
        </p:nvPicPr>
        <p:blipFill>
          <a:blip r:embed="rId6"/>
          <a:stretch>
            <a:fillRect/>
          </a:stretch>
        </p:blipFill>
        <p:spPr>
          <a:xfrm>
            <a:off x="838200" y="540614"/>
            <a:ext cx="1845857" cy="855000"/>
          </a:xfrm>
          <a:prstGeom prst="rect">
            <a:avLst/>
          </a:prstGeom>
        </p:spPr>
      </p:pic>
      <p:sp>
        <p:nvSpPr>
          <p:cNvPr id="6" name="Espace réservé du numéro de diapositive 5"/>
          <p:cNvSpPr>
            <a:spLocks noGrp="1"/>
          </p:cNvSpPr>
          <p:nvPr>
            <p:ph type="sldNum" sz="quarter" idx="12"/>
          </p:nvPr>
        </p:nvSpPr>
        <p:spPr/>
        <p:txBody>
          <a:bodyPr/>
          <a:lstStyle/>
          <a:p>
            <a:fld id="{34F569A2-E1E5-4094-BBC1-18735723E42E}" type="slidenum">
              <a:rPr lang="fr-FR" smtClean="0"/>
              <a:pPr/>
              <a:t>6</a:t>
            </a:fld>
            <a:endParaRPr lang="fr-FR"/>
          </a:p>
        </p:txBody>
      </p:sp>
    </p:spTree>
    <p:extLst>
      <p:ext uri="{BB962C8B-B14F-4D97-AF65-F5344CB8AC3E}">
        <p14:creationId xmlns:p14="http://schemas.microsoft.com/office/powerpoint/2010/main" val="1542940683"/>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450</TotalTime>
  <Words>227</Words>
  <Application>Microsoft Office PowerPoint</Application>
  <PresentationFormat>Grand écran</PresentationFormat>
  <Paragraphs>74</Paragraphs>
  <Slides>6</Slides>
  <Notes>0</Notes>
  <HiddenSlides>0</HiddenSlides>
  <MMClips>0</MMClips>
  <ScaleCrop>false</ScaleCrop>
  <HeadingPairs>
    <vt:vector size="6" baseType="variant">
      <vt:variant>
        <vt:lpstr>Polices utilisées</vt:lpstr>
      </vt:variant>
      <vt:variant>
        <vt:i4>4</vt:i4>
      </vt:variant>
      <vt:variant>
        <vt:lpstr>Thème</vt:lpstr>
      </vt:variant>
      <vt:variant>
        <vt:i4>1</vt:i4>
      </vt:variant>
      <vt:variant>
        <vt:lpstr>Titres des diapositives</vt:lpstr>
      </vt:variant>
      <vt:variant>
        <vt:i4>6</vt:i4>
      </vt:variant>
    </vt:vector>
  </HeadingPairs>
  <TitlesOfParts>
    <vt:vector size="11" baseType="lpstr">
      <vt:lpstr>Arial</vt:lpstr>
      <vt:lpstr>Calibri</vt:lpstr>
      <vt:lpstr>Calibri Light</vt:lpstr>
      <vt:lpstr>Wingdings</vt:lpstr>
      <vt:lpstr>Thème Office</vt:lpstr>
      <vt:lpstr> O.S.E.R 75 POUR L’EMPLOI</vt:lpstr>
      <vt:lpstr>                HISTORIQUE</vt:lpstr>
      <vt:lpstr>   PEDAGOGIE ET SESSIONS PROPOSEES</vt:lpstr>
      <vt:lpstr>          PROFIL DES STAGIAIRES     ET DATES DES PROCHAINES SESSIONS</vt:lpstr>
      <vt:lpstr>     OSER POUR L’EMPLOI EN QUELQUES CHIFFRES</vt:lpstr>
      <vt:lpstr>       VOS CONTACTS CHEZ OSER 75 POUR L’EMPLOI</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O.S.E.R 75 POUR L’EMPLOI</dc:title>
  <dc:creator>François-Henri</dc:creator>
  <cp:lastModifiedBy>François-Henri</cp:lastModifiedBy>
  <cp:revision>62</cp:revision>
  <cp:lastPrinted>2017-03-22T12:33:24Z</cp:lastPrinted>
  <dcterms:created xsi:type="dcterms:W3CDTF">2016-02-02T13:42:57Z</dcterms:created>
  <dcterms:modified xsi:type="dcterms:W3CDTF">2017-03-24T07:51:31Z</dcterms:modified>
</cp:coreProperties>
</file>